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sldIdLst>
    <p:sldId id="256" r:id="rId2"/>
    <p:sldId id="277" r:id="rId3"/>
    <p:sldId id="270" r:id="rId4"/>
    <p:sldId id="283" r:id="rId5"/>
    <p:sldId id="272" r:id="rId6"/>
    <p:sldId id="278" r:id="rId7"/>
    <p:sldId id="275" r:id="rId8"/>
    <p:sldId id="279" r:id="rId9"/>
    <p:sldId id="269" r:id="rId10"/>
    <p:sldId id="276" r:id="rId11"/>
    <p:sldId id="282" r:id="rId12"/>
    <p:sldId id="262" r:id="rId13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5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484" autoAdjust="0"/>
  </p:normalViewPr>
  <p:slideViewPr>
    <p:cSldViewPr snapToGrid="0">
      <p:cViewPr varScale="1">
        <p:scale>
          <a:sx n="75" d="100"/>
          <a:sy n="75" d="100"/>
        </p:scale>
        <p:origin x="3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BCE033-5FC9-4C7F-A948-19B900C6DFA9}" type="datetimeFigureOut">
              <a:rPr lang="fi-FI" smtClean="0"/>
              <a:t>17.12.2025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D7EAA0-61B6-43E0-8554-3FA0E9E96CE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88789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zpdlSF_onM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uustoliitto.fi/wp-content/uploads/d-taso-2021-web.pdf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fi-FI" sz="2800">
                <a:latin typeface="Aptos"/>
              </a:rPr>
              <a:t>Missä: Erityisen riskialttiit paikat esimerkiksi kotipiha, autoon tai bussiin nousu ja ulostulo, kävely- tai pyöräilymatka, työpaikan parkkipaikka. </a:t>
            </a:r>
            <a:endParaRPr lang="en-US" sz="2800">
              <a:latin typeface="Aptos"/>
            </a:endParaRPr>
          </a:p>
          <a:p>
            <a:pPr lvl="1"/>
            <a:r>
              <a:rPr lang="fi-FI" sz="2800">
                <a:latin typeface="Aptos"/>
              </a:rPr>
              <a:t>Miksi: Esimerkiksi kiire, puhelimeen tuijottaminen, väsymys, liukkaat jalkineet.</a:t>
            </a:r>
            <a:endParaRPr lang="en-US" sz="2800">
              <a:latin typeface="Aptos"/>
            </a:endParaRPr>
          </a:p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7EAA0-61B6-43E0-8554-3FA0E9E96CE4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0982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>
                <a:hlinkClick r:id="rId3"/>
              </a:rPr>
              <a:t>Pitoa jalankulkuun - minkä sinä valitset? - YouTube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7EAA0-61B6-43E0-8554-3FA0E9E96CE4}" type="slidenum">
              <a:rPr lang="fi-FI" smtClean="0"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80748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 </a:t>
            </a:r>
            <a:r>
              <a:rPr lang="fi-FI" sz="1200" b="0" i="0" u="sng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https://luustoliitto.fi/wp-content/uploads/d-taso-2021-web.pdf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7EAA0-61B6-43E0-8554-3FA0E9E96CE4}" type="slidenum">
              <a:rPr lang="fi-FI" smtClean="0"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09408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965C4C4-4C78-5B95-635D-7BEB0B7CB5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41ACC37-7D51-CD5D-8722-E0299030A6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995193B6-CA86-A8B9-2E7B-5CCFDB630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17.12.2025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ED4BA9B1-C1E2-677B-FC32-2CDFB05E0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DCE0A69E-12FD-B1BF-94B9-3EE753365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0754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B2C98EC-8878-05FA-8FC9-29881614D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9A80B81C-F5A9-F753-15AC-D521A61DDC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078CA25-D9DE-93DC-DF18-78D81A41D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17.12.2025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122A2A5B-ACDE-9490-EC49-794D44405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6AA2B190-FE8F-47CC-C9CB-7E85E366E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11025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>
            <a:extLst>
              <a:ext uri="{FF2B5EF4-FFF2-40B4-BE49-F238E27FC236}">
                <a16:creationId xmlns:a16="http://schemas.microsoft.com/office/drawing/2014/main" id="{B5376633-950A-067C-DBFB-26A0049632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6DEBAE59-692E-E692-CF18-00EBF778D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225A8C0A-052D-E625-21C1-C35AD6847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17.12.2025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2D333E5D-1491-47F3-51D4-C946B2D22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5E7875BF-9A79-2E12-0BA5-E602F978A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05583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7F5F985-DDBF-D0A2-DD57-0871B45C3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B5000088-9CE0-BE6A-D15E-F17402656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61DFD6CC-D705-44FA-2145-B1F94E5E8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17.12.2025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516C92D6-90CF-1F63-79B7-79CB44735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84360DFD-563D-33F8-E949-801B29368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79F51A12-CB7A-0CD2-A062-AF746F75F0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00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4B06A20-5BED-FC20-A00C-014BA38DC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0C6131E9-6367-8199-5E63-4E580FABD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51FE64A1-F557-CE7B-11BA-B11E74CF5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17.12.2025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F3331BFE-2F87-8138-167F-9DED56FCC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B57BE03B-0414-8537-4FC7-A8E0D316F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4F3ED7B6-94FD-EB9D-4C6E-299295E1FF8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F207ABC3-FEDB-A3BB-E508-6DEC094773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602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FB1E71C-54D3-8E5A-544E-8FBB202FE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D5FC6F9C-EE1C-FDDB-88B4-D98491C98B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75CA8E0B-4DE8-C038-3D71-359B6A6653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34EA4D21-56B8-87C9-7EB7-4D665D2CF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17.12.2025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0F276E99-3E54-0584-441E-0CC333728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05B7A027-FC47-C9CD-BFBE-1608DD42D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DE16FB3D-4E71-E22B-1AFA-1F5705A84D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52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9ADC3D3-AE13-F14F-15A9-CB6D78163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2DE26BD-C64E-23DF-CBC3-F0BCDA0C0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F87FE435-7E92-79E7-D73C-A6ACDFD74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8EBCAAF6-01D0-431A-2317-CCED129ED3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5ADB5985-0194-46D7-9D4C-7D4FB087E8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694C94F0-9667-6106-FB75-8D097DCF5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17.12.2025</a:t>
            </a:fld>
            <a:endParaRPr lang="fi-FI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2A896B89-DAE9-74E8-3001-3FBB895F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E196A9C3-0338-D250-805D-581613FE6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612B7C80-A052-E65F-523B-5670167007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217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99F9D06-10A7-54D8-43C7-F97266A28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817E2342-FFEB-B1F9-65B6-9421B928C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17.12.2025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575EDFFA-2ED9-0AA9-1D6D-B27BD023D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7E4CF429-AA3C-CFA9-3052-27C30BC4E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DE222734-1279-2A71-A5C3-860192C1E6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415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CC60FB79-D9A6-B186-65CF-0E5A9B025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17.12.2025</a:t>
            </a:fld>
            <a:endParaRPr lang="fi-FI"/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F3D1C7EF-76C7-AF5C-DF94-9C069571E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DD015EC7-C945-BE6B-F50A-F124384C0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8358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8328E90-6A85-1AE9-1F5A-A366C98F8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642E0EC0-3DA2-225C-A025-454218167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F3BE927F-6C07-8E74-090F-6FD0811283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960E89E8-4F2E-6CCF-A895-60BDB78E2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17.12.2025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C336F303-78D1-750A-E042-DEA781E2B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3488BF41-8A74-A6CE-3525-136727773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8B8F5D5E-8648-88F0-6382-950AC81FBF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192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A0504BD-D9BF-955C-EB11-D753FD563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EB16C0EB-FDAA-9C6D-1325-BFF0EEC34D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C5E12286-FEA2-564F-80F6-4233C19296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6BC81997-7B3C-7027-82F2-B1008EF0F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17.12.2025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C7F42CA5-4B85-1510-ADD0-949F25586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0CF0B733-2AB2-1C1D-C452-F4B7273A4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9408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E9BED7D4-F0A1-CF87-8CE6-2EC01D7FD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3CE93170-B139-BA1C-A97B-A4B8140F94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CB128330-94C3-7E91-CBEB-365508B940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1C356-5373-4DD6-945D-B0C28A65EE04}" type="datetimeFigureOut">
              <a:rPr lang="fi-FI" smtClean="0"/>
              <a:t>17.12.2025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ED760757-249D-3A7B-F039-79807A2D93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F83F9F18-A277-C9B8-8151-E64C505417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7AE4E0C4-CC6C-8E08-D3C2-68CE95F0D21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68119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zpdlSF_on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s://www.youtube.com/watch?si=pKWTIpdJNAWwBcyV&amp;v=PzpdlSF_onM&amp;feature=youtu.be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lmatieteenlaitos.fi/varoitukse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Kuva 4" descr="Kuva, joka sisältää kohteen piha-, henkilö, vaate, jalkineet&#10;&#10;Kuvaus luotu automaattisesti">
            <a:extLst>
              <a:ext uri="{FF2B5EF4-FFF2-40B4-BE49-F238E27FC236}">
                <a16:creationId xmlns:a16="http://schemas.microsoft.com/office/drawing/2014/main" id="{0A8FC98A-492D-98CE-E42E-57D6B013102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1980" cy="6857999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36C87B40-825A-724A-5B24-A198825FEE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8123" y="903672"/>
            <a:ext cx="9144000" cy="2900518"/>
          </a:xfrm>
        </p:spPr>
        <p:txBody>
          <a:bodyPr>
            <a:normAutofit/>
          </a:bodyPr>
          <a:lstStyle/>
          <a:p>
            <a:pPr algn="l"/>
            <a:r>
              <a:rPr lang="fi-FI" b="1" dirty="0">
                <a:solidFill>
                  <a:srgbClr val="FFFFFF"/>
                </a:solidFill>
                <a:latin typeface="Aptos" panose="020B0004020202020204" pitchFamily="34" charset="0"/>
              </a:rPr>
              <a:t>Pysy pystyssä -kampanja 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D369AF5A-C489-EF03-4EE8-810741E4CF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1002" y="3804190"/>
            <a:ext cx="7825620" cy="109839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fi-FI" sz="3600" dirty="0">
                <a:solidFill>
                  <a:srgbClr val="FFFFFF"/>
                </a:solidFill>
                <a:latin typeface="Aptos" panose="020B0004020202020204" pitchFamily="34" charset="0"/>
              </a:rPr>
              <a:t>Turvallisuustuokio</a:t>
            </a:r>
          </a:p>
        </p:txBody>
      </p:sp>
      <p:sp>
        <p:nvSpPr>
          <p:cNvPr id="7" name="Tekstiruutu 6">
            <a:extLst>
              <a:ext uri="{FF2B5EF4-FFF2-40B4-BE49-F238E27FC236}">
                <a16:creationId xmlns:a16="http://schemas.microsoft.com/office/drawing/2014/main" id="{E03997FD-1258-7F12-5811-A023D68457B0}"/>
              </a:ext>
            </a:extLst>
          </p:cNvPr>
          <p:cNvSpPr txBox="1"/>
          <p:nvPr/>
        </p:nvSpPr>
        <p:spPr>
          <a:xfrm>
            <a:off x="348123" y="6472379"/>
            <a:ext cx="67570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Kuva: Nina Mönkkönen / Liikenneturva</a:t>
            </a:r>
          </a:p>
        </p:txBody>
      </p:sp>
    </p:spTree>
    <p:extLst>
      <p:ext uri="{BB962C8B-B14F-4D97-AF65-F5344CB8AC3E}">
        <p14:creationId xmlns:p14="http://schemas.microsoft.com/office/powerpoint/2010/main" val="25725204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3A52054-E932-DB8A-90A3-556D5A5D9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i-FI" b="1" dirty="0">
                <a:latin typeface="Aptos" panose="020B0004020202020204" pitchFamily="34" charset="0"/>
              </a:rPr>
              <a:t>Pitoa jalankulkuun - minkä sinä valitset?</a:t>
            </a:r>
            <a:br>
              <a:rPr lang="fi-FI" b="1" dirty="0">
                <a:latin typeface="Aptos" panose="020B0004020202020204" pitchFamily="34" charset="0"/>
                <a:ea typeface="Calibri Light"/>
                <a:cs typeface="Calibri Light"/>
              </a:rPr>
            </a:br>
            <a:r>
              <a:rPr lang="fi-FI" sz="3200" b="1" dirty="0">
                <a:latin typeface="Aptos SemiBold" panose="020B0004020202020204" pitchFamily="34" charset="0"/>
                <a:ea typeface="Calibri Light"/>
                <a:cs typeface="Calibri Light"/>
              </a:rPr>
              <a:t>Katso video </a:t>
            </a:r>
            <a:r>
              <a:rPr lang="fi-FI" sz="3200" b="1" dirty="0">
                <a:latin typeface="Aptos SemiBold" panose="020B0004020202020204" pitchFamily="34" charset="0"/>
                <a:ea typeface="Calibri Light"/>
                <a:cs typeface="Calibri Light"/>
                <a:hlinkClick r:id="rId3"/>
              </a:rPr>
              <a:t>YouTubesta</a:t>
            </a:r>
            <a:br>
              <a:rPr lang="fi-FI" b="1" dirty="0"/>
            </a:br>
            <a:endParaRPr lang="fi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5BF7AE24-C14D-79D8-9A12-70DA80560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>
                <a:hlinkClick r:id="rId4"/>
              </a:rPr>
              <a:t>https://www.youtube.com/watch?si=pKWTIpdJNAWwBcyV&amp;v=PzpdlSF_onM&amp;feature=youtu.be</a:t>
            </a:r>
            <a:endParaRPr lang="fi-FI"/>
          </a:p>
          <a:p>
            <a:endParaRPr lang="fi-FI"/>
          </a:p>
        </p:txBody>
      </p:sp>
      <p:pic>
        <p:nvPicPr>
          <p:cNvPr id="5" name="Kuva 4">
            <a:hlinkClick r:id="rId3"/>
            <a:extLst>
              <a:ext uri="{FF2B5EF4-FFF2-40B4-BE49-F238E27FC236}">
                <a16:creationId xmlns:a16="http://schemas.microsoft.com/office/drawing/2014/main" id="{A0BB1DE6-BD13-2268-9BED-E83B137DA94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254" b="3059"/>
          <a:stretch>
            <a:fillRect/>
          </a:stretch>
        </p:blipFill>
        <p:spPr>
          <a:xfrm>
            <a:off x="566737" y="1712722"/>
            <a:ext cx="11058525" cy="491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08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74E7C-8640-0E49-3B3C-4632FCBD5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34783"/>
            <a:ext cx="11236287" cy="1325563"/>
          </a:xfrm>
        </p:spPr>
        <p:txBody>
          <a:bodyPr/>
          <a:lstStyle/>
          <a:p>
            <a:r>
              <a:rPr lang="en-US" b="1" dirty="0" err="1">
                <a:latin typeface="Aptos" panose="020B0004020202020204" pitchFamily="34" charset="0"/>
                <a:ea typeface="Calibri Light"/>
                <a:cs typeface="Calibri Light"/>
              </a:rPr>
              <a:t>Tasapainoharjoitteet</a:t>
            </a:r>
            <a:r>
              <a:rPr lang="en-US" b="1" dirty="0">
                <a:latin typeface="Aptos" panose="020B0004020202020204" pitchFamily="34" charset="0"/>
                <a:ea typeface="Calibri Light"/>
                <a:cs typeface="Calibri Light"/>
              </a:rPr>
              <a:t> </a:t>
            </a:r>
            <a:r>
              <a:rPr lang="en-US" sz="3200" b="1" dirty="0">
                <a:latin typeface="Aptos" panose="020B0004020202020204" pitchFamily="34" charset="0"/>
                <a:ea typeface="Calibri Light"/>
                <a:cs typeface="Calibri Light"/>
              </a:rPr>
              <a:t>- </a:t>
            </a:r>
            <a:r>
              <a:rPr lang="en-US" sz="3200" b="1" dirty="0" err="1">
                <a:latin typeface="Aptos" panose="020B0004020202020204" pitchFamily="34" charset="0"/>
                <a:ea typeface="Calibri Light"/>
                <a:cs typeface="Calibri Light"/>
              </a:rPr>
              <a:t>tehkää</a:t>
            </a:r>
            <a:r>
              <a:rPr lang="en-US" sz="3200" b="1" dirty="0">
                <a:latin typeface="Aptos" panose="020B0004020202020204" pitchFamily="34" charset="0"/>
                <a:ea typeface="Calibri Light"/>
                <a:cs typeface="Calibri Light"/>
              </a:rPr>
              <a:t> </a:t>
            </a:r>
            <a:r>
              <a:rPr lang="en-US" sz="3200" b="1" dirty="0" err="1">
                <a:latin typeface="Aptos" panose="020B0004020202020204" pitchFamily="34" charset="0"/>
                <a:ea typeface="Calibri Light"/>
                <a:cs typeface="Calibri Light"/>
              </a:rPr>
              <a:t>yksi</a:t>
            </a:r>
            <a:r>
              <a:rPr lang="en-US" sz="3200" b="1" dirty="0">
                <a:latin typeface="Aptos" panose="020B0004020202020204" pitchFamily="34" charset="0"/>
                <a:ea typeface="Calibri Light"/>
                <a:cs typeface="Calibri Light"/>
              </a:rPr>
              <a:t> tai </a:t>
            </a:r>
            <a:r>
              <a:rPr lang="en-US" sz="3200" b="1" dirty="0" err="1">
                <a:latin typeface="Aptos" panose="020B0004020202020204" pitchFamily="34" charset="0"/>
                <a:ea typeface="Calibri Light"/>
                <a:cs typeface="Calibri Light"/>
              </a:rPr>
              <a:t>kaikki</a:t>
            </a:r>
            <a:endParaRPr lang="en-US" sz="3200" b="1" dirty="0">
              <a:latin typeface="Aptos" panose="020B00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63558-4DF7-52BC-EAF7-EC8CD36B1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621" y="1434599"/>
            <a:ext cx="1051560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fi-FI" sz="1800" b="1" dirty="0">
                <a:solidFill>
                  <a:srgbClr val="335CC0"/>
                </a:solidFill>
                <a:latin typeface="Aptos Black" panose="020B0004020202020204" pitchFamily="34" charset="0"/>
              </a:rPr>
              <a:t>1. Kahdeksikko</a:t>
            </a:r>
            <a:endParaRPr lang="en-US" sz="1800" b="1" dirty="0">
              <a:solidFill>
                <a:srgbClr val="335CC0"/>
              </a:solidFill>
              <a:latin typeface="Aptos Black" panose="020B0004020202020204" pitchFamily="34" charset="0"/>
            </a:endParaRPr>
          </a:p>
          <a:p>
            <a:pPr lvl="1"/>
            <a:r>
              <a:rPr lang="fi-FI" sz="1800" dirty="0">
                <a:latin typeface="Aptos"/>
              </a:rPr>
              <a:t>Seiso ryhdikkäästi, selkä suorana ja katse eteenpäin.</a:t>
            </a:r>
            <a:endParaRPr lang="en-US" sz="1800" dirty="0">
              <a:latin typeface="Aptos"/>
            </a:endParaRPr>
          </a:p>
          <a:p>
            <a:pPr lvl="1"/>
            <a:r>
              <a:rPr lang="fi-FI" sz="1800" dirty="0">
                <a:latin typeface="Aptos"/>
              </a:rPr>
              <a:t>Nosta toinen jalka ilmaan eteesi ja tee sillä ilmaan kahdeksikkoa. </a:t>
            </a:r>
            <a:br>
              <a:rPr lang="fi-FI" sz="1800" dirty="0">
                <a:latin typeface="Aptos"/>
              </a:rPr>
            </a:br>
            <a:r>
              <a:rPr lang="fi-FI" sz="1800" dirty="0">
                <a:latin typeface="Aptos"/>
              </a:rPr>
              <a:t>Tee yhteensä viisi kahdeksikkoa ilmassa olevalla jalallasi.</a:t>
            </a:r>
            <a:endParaRPr lang="en-US" sz="1800" dirty="0">
              <a:latin typeface="Aptos"/>
            </a:endParaRPr>
          </a:p>
          <a:p>
            <a:pPr lvl="1"/>
            <a:r>
              <a:rPr lang="fi-FI" sz="1800" dirty="0">
                <a:latin typeface="Aptos"/>
              </a:rPr>
              <a:t>Vaihda sitten jalkaa ja tee toisellakin jalalla viisi kahdeksikkoa.</a:t>
            </a:r>
            <a:endParaRPr lang="en-US" sz="1800" dirty="0">
              <a:latin typeface="Aptos"/>
            </a:endParaRPr>
          </a:p>
          <a:p>
            <a:pPr>
              <a:buNone/>
            </a:pPr>
            <a:r>
              <a:rPr lang="fi-FI" sz="1800" b="1" dirty="0">
                <a:solidFill>
                  <a:srgbClr val="335CC0"/>
                </a:solidFill>
                <a:latin typeface="Aptos Black" panose="020B0004020202020204" pitchFamily="34" charset="0"/>
                <a:ea typeface="Calibri"/>
                <a:cs typeface="Calibri"/>
              </a:rPr>
              <a:t>2. Päkiäseisonta</a:t>
            </a:r>
            <a:endParaRPr lang="en-US" sz="1800" b="1" dirty="0">
              <a:solidFill>
                <a:srgbClr val="335CC0"/>
              </a:solidFill>
              <a:latin typeface="Aptos Black" panose="020B0004020202020204" pitchFamily="34" charset="0"/>
              <a:ea typeface="Calibri"/>
              <a:cs typeface="Calibri"/>
            </a:endParaRPr>
          </a:p>
          <a:p>
            <a:pPr lvl="1"/>
            <a:r>
              <a:rPr lang="fi-FI" sz="1800" dirty="0">
                <a:latin typeface="Aptos"/>
                <a:ea typeface="Calibri"/>
                <a:cs typeface="Calibri"/>
              </a:rPr>
              <a:t>Seiso ryhdikkäästi, selkä suorana ja katse eteenpäin.</a:t>
            </a:r>
            <a:endParaRPr lang="en-US" sz="1800" dirty="0">
              <a:latin typeface="Aptos"/>
              <a:ea typeface="Calibri"/>
              <a:cs typeface="Calibri"/>
            </a:endParaRPr>
          </a:p>
          <a:p>
            <a:pPr lvl="1"/>
            <a:r>
              <a:rPr lang="fi-FI" sz="1800" dirty="0">
                <a:latin typeface="Aptos"/>
                <a:ea typeface="Calibri"/>
                <a:cs typeface="Calibri"/>
              </a:rPr>
              <a:t>Mene rauhallisesti kyykkyyn ja nouse rauhallisesti kyykystä ylös seisomaan ja edelleen päkiöille. </a:t>
            </a:r>
            <a:endParaRPr lang="en-US" sz="1800" dirty="0">
              <a:latin typeface="Aptos"/>
              <a:ea typeface="Calibri"/>
              <a:cs typeface="Calibri"/>
            </a:endParaRPr>
          </a:p>
          <a:p>
            <a:pPr lvl="1"/>
            <a:r>
              <a:rPr lang="fi-FI" sz="1800" dirty="0">
                <a:latin typeface="Aptos"/>
                <a:ea typeface="Calibri"/>
                <a:cs typeface="Calibri"/>
              </a:rPr>
              <a:t>Nosta lopuksi vielä molemmat kädet suoraan ylös ja kurkota kohti kattoa päkiöillä seisten. </a:t>
            </a:r>
            <a:endParaRPr lang="en-US" sz="1800" dirty="0">
              <a:latin typeface="Aptos"/>
              <a:ea typeface="Calibri"/>
              <a:cs typeface="Calibri"/>
            </a:endParaRPr>
          </a:p>
          <a:p>
            <a:pPr lvl="1"/>
            <a:r>
              <a:rPr lang="fi-FI" sz="1800" dirty="0">
                <a:latin typeface="Aptos"/>
                <a:ea typeface="Calibri"/>
                <a:cs typeface="Calibri"/>
              </a:rPr>
              <a:t>Palaa seisonta-asentoon ja kädet sivuille. Toista liikettä kymmenen kertaa.</a:t>
            </a:r>
            <a:endParaRPr lang="en-US" sz="1800" dirty="0">
              <a:latin typeface="Aptos"/>
              <a:ea typeface="Calibri"/>
              <a:cs typeface="Calibri"/>
            </a:endParaRPr>
          </a:p>
          <a:p>
            <a:pPr marL="0" indent="0">
              <a:buNone/>
            </a:pPr>
            <a:r>
              <a:rPr lang="fi-FI" sz="1800" b="1" dirty="0">
                <a:solidFill>
                  <a:srgbClr val="335CC0"/>
                </a:solidFill>
                <a:latin typeface="Aptos Black" panose="020B0004020202020204" pitchFamily="34" charset="0"/>
                <a:ea typeface="Calibri"/>
                <a:cs typeface="Calibri"/>
              </a:rPr>
              <a:t>3. Tandemkävely</a:t>
            </a:r>
          </a:p>
          <a:p>
            <a:pPr lvl="1"/>
            <a:r>
              <a:rPr lang="fi-FI" sz="1800" dirty="0">
                <a:latin typeface="Aptos"/>
                <a:ea typeface="Calibri"/>
                <a:cs typeface="Calibri"/>
              </a:rPr>
              <a:t>Seiso ryhdikkäästi, selkä suorana ja katse eteenpäin.</a:t>
            </a:r>
            <a:endParaRPr lang="en-US" sz="1800" dirty="0">
              <a:latin typeface="Aptos"/>
              <a:ea typeface="Calibri"/>
              <a:cs typeface="Calibri"/>
            </a:endParaRPr>
          </a:p>
          <a:p>
            <a:pPr lvl="1"/>
            <a:r>
              <a:rPr lang="fi-FI" sz="1800" dirty="0">
                <a:latin typeface="Aptos"/>
                <a:ea typeface="Calibri"/>
                <a:cs typeface="Calibri"/>
              </a:rPr>
              <a:t>Astu toisella jalalla suoraan taaksepäin ja laita astuvan jalan varpaat kiinni tukijalan kantapäähän – kuvittele kulkevasi takaperin viivaa pitkin. </a:t>
            </a:r>
            <a:endParaRPr lang="en-US" sz="1800" dirty="0">
              <a:latin typeface="Aptos"/>
              <a:ea typeface="Calibri"/>
              <a:cs typeface="Calibri"/>
            </a:endParaRPr>
          </a:p>
          <a:p>
            <a:pPr lvl="1"/>
            <a:r>
              <a:rPr lang="fi-FI" sz="1800" dirty="0">
                <a:latin typeface="Aptos"/>
                <a:ea typeface="Calibri"/>
                <a:cs typeface="Calibri"/>
              </a:rPr>
              <a:t>Ota 10 askelta samalla tavalla, käänny ympäri ja palaa samalla tavalla takaisin 10 askelta.</a:t>
            </a:r>
            <a:endParaRPr lang="en-US" sz="1800" dirty="0">
              <a:latin typeface="Aptos"/>
              <a:ea typeface="Calibri"/>
              <a:cs typeface="Calibri"/>
            </a:endParaRPr>
          </a:p>
          <a:p>
            <a:pPr lvl="1"/>
            <a:r>
              <a:rPr lang="fi-FI" sz="1800" dirty="0">
                <a:latin typeface="Aptos"/>
                <a:ea typeface="Calibri"/>
                <a:cs typeface="Calibri"/>
              </a:rPr>
              <a:t>Jos haluat liikkeeseen lisää haastetta, voit kiertää päätä puolelta toiselle liikkeen mukana. </a:t>
            </a:r>
            <a:endParaRPr lang="en-US" sz="1800" dirty="0">
              <a:latin typeface="Aptos"/>
              <a:ea typeface="Calibri"/>
              <a:cs typeface="Calibri"/>
            </a:endParaRPr>
          </a:p>
          <a:p>
            <a:pPr lvl="1">
              <a:buFont typeface="Courier New" panose="020B0604020202020204" pitchFamily="34" charset="0"/>
              <a:buChar char="o"/>
            </a:pPr>
            <a:endParaRPr lang="en-U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0651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Kuva 4" descr="Kuva, joka sisältää kohteen henkilö, jalkineet, vaate, takki&#10;&#10;Kuvaus luotu automaattisesti">
            <a:extLst>
              <a:ext uri="{FF2B5EF4-FFF2-40B4-BE49-F238E27FC236}">
                <a16:creationId xmlns:a16="http://schemas.microsoft.com/office/drawing/2014/main" id="{8F3F981A-CC12-B10F-93E2-39EB459FC2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82"/>
          <a:stretch>
            <a:fillRect/>
          </a:stretch>
        </p:blipFill>
        <p:spPr>
          <a:xfrm>
            <a:off x="0" y="9"/>
            <a:ext cx="9705860" cy="688367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7985A4C-674D-BDE1-4E5F-1859A032A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58508" y="2652121"/>
            <a:ext cx="2560320" cy="1804481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</a:pPr>
            <a:r>
              <a:rPr lang="fi-FI" sz="4400" b="1" dirty="0">
                <a:solidFill>
                  <a:srgbClr val="335CC0"/>
                </a:solidFill>
                <a:latin typeface="Aptos Black" panose="020B0004020202020204" pitchFamily="34" charset="0"/>
              </a:rPr>
              <a:t>Kiitos - pysytään pystyssä.</a:t>
            </a:r>
            <a:endParaRPr lang="fi-FI" sz="2000" b="1" dirty="0">
              <a:solidFill>
                <a:srgbClr val="335CC0"/>
              </a:solidFill>
              <a:latin typeface="Aptos Black" panose="020B0004020202020204" pitchFamily="34" charset="0"/>
            </a:endParaRPr>
          </a:p>
          <a:p>
            <a:pPr marL="0" indent="0">
              <a:buNone/>
            </a:pPr>
            <a:endParaRPr lang="fi-FI" sz="1400" b="1" dirty="0">
              <a:solidFill>
                <a:srgbClr val="335CC0"/>
              </a:solidFill>
              <a:latin typeface="Aptos Black" panose="020B0004020202020204" pitchFamily="34" charset="0"/>
            </a:endParaRPr>
          </a:p>
          <a:p>
            <a:pPr marL="0" indent="0">
              <a:buNone/>
            </a:pPr>
            <a:endParaRPr lang="fi-FI" sz="4400" dirty="0">
              <a:solidFill>
                <a:schemeClr val="accent1">
                  <a:lumMod val="75000"/>
                </a:schemeClr>
              </a:solidFill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fi-FI" sz="2000" dirty="0">
              <a:solidFill>
                <a:schemeClr val="accent1">
                  <a:lumMod val="75000"/>
                </a:schemeClr>
              </a:solidFill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fi-FI" sz="4400" dirty="0">
              <a:solidFill>
                <a:srgbClr val="2F5597"/>
              </a:solidFill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fi-FI" sz="2000" dirty="0">
              <a:latin typeface="Abadi" panose="020B0604020104020204" pitchFamily="34" charset="0"/>
            </a:endParaRPr>
          </a:p>
        </p:txBody>
      </p:sp>
      <p:sp>
        <p:nvSpPr>
          <p:cNvPr id="7" name="Tekstiruutu 6">
            <a:extLst>
              <a:ext uri="{FF2B5EF4-FFF2-40B4-BE49-F238E27FC236}">
                <a16:creationId xmlns:a16="http://schemas.microsoft.com/office/drawing/2014/main" id="{67117B98-9E2C-B92E-9070-00FCEE4D236D}"/>
              </a:ext>
            </a:extLst>
          </p:cNvPr>
          <p:cNvSpPr txBox="1"/>
          <p:nvPr/>
        </p:nvSpPr>
        <p:spPr>
          <a:xfrm>
            <a:off x="264226" y="6488658"/>
            <a:ext cx="61573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>
                <a:latin typeface="Aptos" panose="020B0004020202020204" pitchFamily="34" charset="0"/>
              </a:rPr>
              <a:t>Kuva: Nina Mönkkönen / Liikenneturva</a:t>
            </a:r>
          </a:p>
        </p:txBody>
      </p:sp>
      <p:sp>
        <p:nvSpPr>
          <p:cNvPr id="4" name="Sisällön paikkamerkki 2">
            <a:extLst>
              <a:ext uri="{FF2B5EF4-FFF2-40B4-BE49-F238E27FC236}">
                <a16:creationId xmlns:a16="http://schemas.microsoft.com/office/drawing/2014/main" id="{71C24866-AE65-3C8D-C4B8-D447DB2A259D}"/>
              </a:ext>
            </a:extLst>
          </p:cNvPr>
          <p:cNvSpPr txBox="1">
            <a:spLocks/>
          </p:cNvSpPr>
          <p:nvPr/>
        </p:nvSpPr>
        <p:spPr>
          <a:xfrm>
            <a:off x="7788925" y="4961395"/>
            <a:ext cx="4138850" cy="18044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i-FI" sz="1400" dirty="0">
                <a:latin typeface="Aptos" panose="020B0004020202020204" pitchFamily="34" charset="0"/>
              </a:rPr>
              <a:t>Lähteet: THL.2024. Hoitoilmoitusrekisteri.</a:t>
            </a:r>
          </a:p>
          <a:p>
            <a:pPr marL="0" indent="0" algn="ctr">
              <a:buNone/>
            </a:pPr>
            <a:r>
              <a:rPr lang="en-US" sz="1400" dirty="0" err="1">
                <a:latin typeface="Aptos" panose="020B0004020202020204" pitchFamily="34" charset="0"/>
                <a:ea typeface="Calibri"/>
                <a:cs typeface="Calibri"/>
              </a:rPr>
              <a:t>Tapaturmavakuutuskeskus</a:t>
            </a:r>
            <a:r>
              <a:rPr lang="en-US" sz="1400" dirty="0">
                <a:latin typeface="Aptos" panose="020B0004020202020204" pitchFamily="34" charset="0"/>
                <a:ea typeface="Calibri"/>
                <a:cs typeface="Calibri"/>
              </a:rPr>
              <a:t>. 2025.  </a:t>
            </a:r>
            <a:r>
              <a:rPr lang="en-US" sz="1400" dirty="0" err="1">
                <a:latin typeface="Aptos" panose="020B0004020202020204" pitchFamily="34" charset="0"/>
                <a:ea typeface="Calibri"/>
                <a:cs typeface="Calibri"/>
              </a:rPr>
              <a:t>Työmatkatapaturmissa</a:t>
            </a:r>
            <a:r>
              <a:rPr lang="en-US" sz="1400" dirty="0">
                <a:latin typeface="Aptos" panose="020B0004020202020204" pitchFamily="34" charset="0"/>
                <a:ea typeface="Calibri"/>
                <a:cs typeface="Calibri"/>
              </a:rPr>
              <a:t> </a:t>
            </a:r>
            <a:r>
              <a:rPr lang="en-US" sz="1400" dirty="0" err="1">
                <a:latin typeface="Aptos" panose="020B0004020202020204" pitchFamily="34" charset="0"/>
                <a:ea typeface="Calibri"/>
                <a:cs typeface="Calibri"/>
              </a:rPr>
              <a:t>liikkumisvalinnoilla</a:t>
            </a:r>
            <a:r>
              <a:rPr lang="en-US" sz="1400" dirty="0">
                <a:latin typeface="Aptos" panose="020B0004020202020204" pitchFamily="34" charset="0"/>
                <a:ea typeface="Calibri"/>
                <a:cs typeface="Calibri"/>
              </a:rPr>
              <a:t> on </a:t>
            </a:r>
            <a:r>
              <a:rPr lang="en-US" sz="1400" dirty="0" err="1">
                <a:latin typeface="Aptos" panose="020B0004020202020204" pitchFamily="34" charset="0"/>
                <a:ea typeface="Calibri"/>
                <a:cs typeface="Calibri"/>
              </a:rPr>
              <a:t>väliä</a:t>
            </a:r>
            <a:r>
              <a:rPr lang="en-US" sz="1400" dirty="0">
                <a:latin typeface="Aptos" panose="020B0004020202020204" pitchFamily="34" charset="0"/>
                <a:ea typeface="Calibri"/>
                <a:cs typeface="Calibri"/>
              </a:rPr>
              <a:t>.</a:t>
            </a:r>
            <a:endParaRPr lang="fi-FI" sz="1400" dirty="0">
              <a:latin typeface="Aptos" panose="020B0004020202020204" pitchFamily="34" charset="0"/>
            </a:endParaRPr>
          </a:p>
          <a:p>
            <a:pPr marL="0" indent="0" algn="ctr">
              <a:buNone/>
            </a:pPr>
            <a:r>
              <a:rPr lang="fi-FI" sz="1400" dirty="0">
                <a:latin typeface="Aptos" panose="020B0004020202020204" pitchFamily="34" charset="0"/>
                <a:ea typeface="+mn-lt"/>
                <a:cs typeface="+mn-lt"/>
              </a:rPr>
              <a:t>Liikenne- ja viestintäministeriön julkaisuja 2022:2</a:t>
            </a:r>
            <a:endParaRPr lang="fi-FI" sz="1400" dirty="0">
              <a:latin typeface="Aptos" panose="020B00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i-FI" sz="1400" dirty="0">
              <a:solidFill>
                <a:srgbClr val="2F5597"/>
              </a:solidFill>
              <a:latin typeface="Aptos" panose="020B00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i-FI" sz="1400" dirty="0">
              <a:solidFill>
                <a:srgbClr val="2F5597"/>
              </a:solidFill>
              <a:latin typeface="Aptos" panose="020B0004020202020204" pitchFamily="34" charset="0"/>
            </a:endParaRPr>
          </a:p>
          <a:p>
            <a:pPr marL="0" indent="0" algn="ctr">
              <a:buNone/>
            </a:pPr>
            <a:endParaRPr lang="fi-FI" sz="2000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333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0EFFB1A-4E56-DF54-1015-74154720E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000" b="1" dirty="0">
                <a:solidFill>
                  <a:srgbClr val="335CC0"/>
                </a:solidFill>
                <a:latin typeface="Aptos Black" panose="020B0004020202020204" pitchFamily="34" charset="0"/>
              </a:rPr>
              <a:t>Turvallisuustuokion sisältö</a:t>
            </a:r>
            <a:endParaRPr lang="fi-FI" sz="5000" b="1" dirty="0">
              <a:solidFill>
                <a:srgbClr val="335CC0"/>
              </a:solidFill>
              <a:latin typeface="Aptos Black" panose="020B0004020202020204" pitchFamily="34" charset="0"/>
              <a:ea typeface="Calibri Light"/>
              <a:cs typeface="Calibri Light"/>
            </a:endParaRP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389F4B0-EE6B-3405-D83E-781B4FA9A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1018"/>
            <a:ext cx="897815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Clr>
                <a:srgbClr val="335CC0"/>
              </a:buClr>
              <a:buAutoNum type="arabicPeriod"/>
            </a:pPr>
            <a:r>
              <a:rPr lang="fi-FI" dirty="0">
                <a:latin typeface="Aptos" panose="020B0004020202020204" pitchFamily="34" charset="0"/>
              </a:rPr>
              <a:t>Taustaa liukastumistapaturmista </a:t>
            </a:r>
            <a:endParaRPr lang="en-US" dirty="0">
              <a:latin typeface="Aptos" panose="020B0004020202020204" pitchFamily="34" charset="0"/>
            </a:endParaRPr>
          </a:p>
          <a:p>
            <a:pPr marL="514350" indent="-514350">
              <a:buClr>
                <a:srgbClr val="335CC0"/>
              </a:buClr>
              <a:buAutoNum type="arabicPeriod"/>
            </a:pPr>
            <a:r>
              <a:rPr lang="fi-FI" dirty="0">
                <a:latin typeface="Aptos" panose="020B0004020202020204" pitchFamily="34" charset="0"/>
              </a:rPr>
              <a:t>Missä ja miten voi liukastua?</a:t>
            </a:r>
            <a:endParaRPr lang="fi-FI" dirty="0">
              <a:latin typeface="Aptos" panose="020B0004020202020204" pitchFamily="34" charset="0"/>
              <a:ea typeface="Calibri" panose="020F0502020204030204"/>
              <a:cs typeface="Calibri" panose="020F0502020204030204"/>
            </a:endParaRPr>
          </a:p>
          <a:p>
            <a:pPr marL="514350" indent="-514350">
              <a:buClr>
                <a:srgbClr val="335CC0"/>
              </a:buClr>
              <a:buAutoNum type="arabicPeriod"/>
            </a:pPr>
            <a:r>
              <a:rPr lang="fi-FI" dirty="0">
                <a:latin typeface="Aptos" panose="020B0004020202020204" pitchFamily="34" charset="0"/>
              </a:rPr>
              <a:t>Mitä keinoja teillä on torjua liukastumisia? </a:t>
            </a:r>
            <a:endParaRPr lang="fi-FI" dirty="0">
              <a:latin typeface="Aptos" panose="020B0004020202020204" pitchFamily="34" charset="0"/>
              <a:ea typeface="Calibri" panose="020F0502020204030204"/>
              <a:cs typeface="Calibri" panose="020F0502020204030204"/>
            </a:endParaRPr>
          </a:p>
          <a:p>
            <a:pPr marL="514350" indent="-514350">
              <a:buClr>
                <a:srgbClr val="335CC0"/>
              </a:buClr>
              <a:buAutoNum type="arabicPeriod"/>
            </a:pPr>
            <a:r>
              <a:rPr lang="fi-FI" dirty="0">
                <a:latin typeface="Aptos" panose="020B0004020202020204" pitchFamily="34" charset="0"/>
              </a:rPr>
              <a:t>Tasapainovinkit </a:t>
            </a:r>
            <a:endParaRPr lang="fi-FI" dirty="0">
              <a:latin typeface="Aptos" panose="020B0004020202020204" pitchFamily="34" charset="0"/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47631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A0C2A7A-D548-4CCA-6B37-EFBCF1C1D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>
                <a:latin typeface="Aptos" panose="020B0004020202020204" pitchFamily="34" charset="0"/>
              </a:rPr>
              <a:t>Taustaa liukastumistapaturmista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AE4A89C8-FC31-23D2-A522-A05076B430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i-FI" sz="1900" dirty="0">
                <a:latin typeface="Aptos" panose="020B0004020202020204" pitchFamily="34" charset="0"/>
              </a:rPr>
              <a:t>Suomessa tapahtuu vuosittain noin 125 000 liukastumis- ja kaatumistapaturmaa, joista noin 60 prosenttia liittyy talven liukastumisiin. </a:t>
            </a:r>
          </a:p>
          <a:p>
            <a:r>
              <a:rPr lang="fi-FI" sz="2000" dirty="0">
                <a:latin typeface="Aptos" panose="020B0004020202020204" pitchFamily="34" charset="0"/>
              </a:rPr>
              <a:t>Kaikista liukastumis- ja kaatumistapaturmista noin puolet vaatii kotihoitoa ja loput terveydenhoitoa.</a:t>
            </a:r>
            <a:endParaRPr lang="fi-FI" sz="1900" dirty="0">
              <a:latin typeface="Aptos" panose="020B0004020202020204" pitchFamily="34" charset="0"/>
            </a:endParaRPr>
          </a:p>
          <a:p>
            <a:r>
              <a:rPr lang="fi-FI" sz="1900" dirty="0">
                <a:latin typeface="Aptos" panose="020B0004020202020204" pitchFamily="34" charset="0"/>
              </a:rPr>
              <a:t>Liukastumis- ja kaatumistapaturmia tapahtuu yleisimmin  työikäiselle väestölle. </a:t>
            </a:r>
            <a:r>
              <a:rPr lang="fi-FI" sz="1900" dirty="0">
                <a:latin typeface="Aptos" panose="020B0004020202020204" pitchFamily="34" charset="0"/>
                <a:ea typeface="Calibri"/>
                <a:cs typeface="Calibri"/>
              </a:rPr>
              <a:t>Talviset jalankulkuolosuhteet koettelevat kuitenkin eri väestöryhmiä eri tavoin. Ikäihmiset ja liikuntarajoitteiset pitävätkin talvikunnossapidon toimenpiteitä tärkeämpinä kuin muut.</a:t>
            </a:r>
            <a:endParaRPr lang="fi-FI" sz="1900" dirty="0">
              <a:latin typeface="Aptos" panose="020B0004020202020204" pitchFamily="34" charset="0"/>
            </a:endParaRPr>
          </a:p>
          <a:p>
            <a:r>
              <a:rPr lang="fi-FI" sz="1900" dirty="0">
                <a:latin typeface="Aptos" panose="020B0004020202020204" pitchFamily="34" charset="0"/>
              </a:rPr>
              <a:t>Työmatkatapaturmista merkittävä osa on jalankulun tapaturmia. Vuonna 2024 työmatkatapaturmista 60 % sattui jalan liikkuessa, 23 % pyöräillessä ja 12 % autoillessa.</a:t>
            </a:r>
            <a:endParaRPr lang="fi-FI" sz="1900" dirty="0">
              <a:latin typeface="Aptos" panose="020B0004020202020204" pitchFamily="34" charset="0"/>
              <a:ea typeface="Calibri"/>
              <a:cs typeface="Calibri"/>
            </a:endParaRPr>
          </a:p>
          <a:p>
            <a:r>
              <a:rPr lang="fi-FI" sz="1900" dirty="0">
                <a:latin typeface="Aptos" panose="020B0004020202020204" pitchFamily="34" charset="0"/>
              </a:rPr>
              <a:t>Jalankulkijoille sattui vuonna 2024 yhteensä yli 14 000 työmatkatapaturmaa, joista 94 % oli kaatumisia tai liukastumisia.</a:t>
            </a:r>
            <a:endParaRPr lang="en-US" sz="1900" dirty="0">
              <a:latin typeface="Aptos" panose="020B0004020202020204" pitchFamily="34" charset="0"/>
              <a:ea typeface="Calibri"/>
              <a:cs typeface="Calibri"/>
            </a:endParaRPr>
          </a:p>
          <a:p>
            <a:pPr marL="0" indent="0">
              <a:buNone/>
            </a:pPr>
            <a:endParaRPr lang="fi-FI" sz="1200" dirty="0">
              <a:latin typeface="Aptos" panose="020B0004020202020204" pitchFamily="34" charset="0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sz="1200" dirty="0">
                <a:latin typeface="Aptos" panose="020B0004020202020204" pitchFamily="34" charset="0"/>
              </a:rPr>
              <a:t>Lähde: </a:t>
            </a:r>
            <a:r>
              <a:rPr lang="en-US" sz="1200" dirty="0" err="1">
                <a:latin typeface="Aptos" panose="020B0004020202020204" pitchFamily="34" charset="0"/>
              </a:rPr>
              <a:t>Tapaturmavakuutuskeskus</a:t>
            </a:r>
            <a:r>
              <a:rPr lang="en-US" sz="1200" dirty="0">
                <a:latin typeface="Aptos" panose="020B0004020202020204" pitchFamily="34" charset="0"/>
              </a:rPr>
              <a:t> 2025 ja lvm.fi</a:t>
            </a:r>
            <a:endParaRPr lang="fi-FI" sz="12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363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8C024-D8AB-A15E-A1AB-1A2CC0974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>
                <a:latin typeface="Aptos" panose="020B0004020202020204" pitchFamily="34" charset="0"/>
              </a:rPr>
              <a:t>Liukastumisiin vaikuttavia tekijöitä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1E4EC-6F7F-33EA-A3BA-BDFB9DBFF8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sz="2400" dirty="0">
                <a:latin typeface="Aptos" panose="020B0004020202020204" pitchFamily="34" charset="0"/>
              </a:rPr>
              <a:t>Sään vaikutus liukastumistapaturmiin on merkittävä. Eniten tapaturmia sattuu, kun lämpötila on nollan asteen tuntumassa ja sulamisesta tai jäätymisestä aiheutuu liukkautta. </a:t>
            </a:r>
          </a:p>
          <a:p>
            <a:r>
              <a:rPr lang="fi-FI" sz="2400" dirty="0">
                <a:latin typeface="Aptos" panose="020B0004020202020204" pitchFamily="34" charset="0"/>
              </a:rPr>
              <a:t>Yleisimpiä liukastumiseen myötävaikuttavia tekijöitä:</a:t>
            </a:r>
            <a:br>
              <a:rPr lang="fi-FI" sz="2400" dirty="0">
                <a:latin typeface="Aptos" panose="020B0004020202020204" pitchFamily="34" charset="0"/>
              </a:rPr>
            </a:br>
            <a:br>
              <a:rPr lang="fi-FI" sz="2400" dirty="0">
                <a:latin typeface="Aptos" panose="020B0004020202020204" pitchFamily="34" charset="0"/>
              </a:rPr>
            </a:br>
            <a:r>
              <a:rPr lang="fi-FI" sz="2400" dirty="0">
                <a:latin typeface="Aptos" panose="020B0004020202020204" pitchFamily="34" charset="0"/>
              </a:rPr>
              <a:t>- väylien huono talvikunnossapito</a:t>
            </a:r>
            <a:br>
              <a:rPr lang="fi-FI" sz="2400" dirty="0">
                <a:latin typeface="Aptos" panose="020B0004020202020204" pitchFamily="34" charset="0"/>
              </a:rPr>
            </a:br>
            <a:r>
              <a:rPr lang="fi-FI" sz="2400" dirty="0">
                <a:latin typeface="Aptos" panose="020B0004020202020204" pitchFamily="34" charset="0"/>
              </a:rPr>
              <a:t>- väylien yllättävät liukkaat kohdat</a:t>
            </a:r>
            <a:br>
              <a:rPr lang="fi-FI" sz="2400" dirty="0">
                <a:latin typeface="Aptos" panose="020B0004020202020204" pitchFamily="34" charset="0"/>
              </a:rPr>
            </a:br>
            <a:r>
              <a:rPr lang="fi-FI" sz="2400" dirty="0">
                <a:latin typeface="Aptos" panose="020B0004020202020204" pitchFamily="34" charset="0"/>
              </a:rPr>
              <a:t>- jalkineiden huono pito</a:t>
            </a:r>
            <a:br>
              <a:rPr lang="fi-FI" sz="2400" dirty="0">
                <a:latin typeface="Aptos" panose="020B0004020202020204" pitchFamily="34" charset="0"/>
              </a:rPr>
            </a:br>
            <a:r>
              <a:rPr lang="fi-FI" sz="2400" dirty="0">
                <a:latin typeface="Aptos" panose="020B0004020202020204" pitchFamily="34" charset="0"/>
              </a:rPr>
              <a:t>- kiire</a:t>
            </a:r>
            <a:endParaRPr lang="fi-FI" sz="2400" dirty="0">
              <a:latin typeface="Aptos" panose="020B0004020202020204" pitchFamily="34" charset="0"/>
              <a:ea typeface="Calibri"/>
              <a:cs typeface="Calibri"/>
            </a:endParaRPr>
          </a:p>
          <a:p>
            <a:r>
              <a:rPr lang="fi-FI" sz="2400" dirty="0">
                <a:latin typeface="Aptos" panose="020B0004020202020204" pitchFamily="34" charset="0"/>
              </a:rPr>
              <a:t>Yleisimpiä ympäristöjä liukastumisille ovat pihat ja jalkakäytävät.</a:t>
            </a:r>
          </a:p>
          <a:p>
            <a:pPr marL="0" indent="0">
              <a:buNone/>
            </a:pPr>
            <a:endParaRPr lang="fi-FI" sz="2400" dirty="0">
              <a:latin typeface="Aptos" panose="020B0004020202020204" pitchFamily="34" charset="0"/>
            </a:endParaRPr>
          </a:p>
          <a:p>
            <a:pPr marL="0" indent="0">
              <a:buNone/>
            </a:pPr>
            <a:r>
              <a:rPr lang="fi-FI" sz="1200" dirty="0">
                <a:latin typeface="Aptos" panose="020B0004020202020204" pitchFamily="34" charset="0"/>
              </a:rPr>
              <a:t>Lähde:</a:t>
            </a:r>
            <a:r>
              <a:rPr lang="en-US" sz="1200" dirty="0">
                <a:latin typeface="Aptos" panose="020B0004020202020204" pitchFamily="34" charset="0"/>
              </a:rPr>
              <a:t> </a:t>
            </a:r>
            <a:r>
              <a:rPr lang="en-US" sz="1200" dirty="0" err="1">
                <a:latin typeface="Aptos" panose="020B0004020202020204" pitchFamily="34" charset="0"/>
              </a:rPr>
              <a:t>Tapaturmavakuutuskeskus</a:t>
            </a:r>
            <a:r>
              <a:rPr lang="en-US" sz="1200" dirty="0">
                <a:latin typeface="Aptos" panose="020B0004020202020204" pitchFamily="34" charset="0"/>
              </a:rPr>
              <a:t> 2025 ja </a:t>
            </a:r>
            <a:r>
              <a:rPr lang="fi-FI" sz="1200" dirty="0">
                <a:latin typeface="Aptos" panose="020B0004020202020204" pitchFamily="34" charset="0"/>
              </a:rPr>
              <a:t>Liikenne- ja viestintäministeriö 2022</a:t>
            </a:r>
          </a:p>
          <a:p>
            <a:pPr marL="0" indent="0">
              <a:buNone/>
            </a:pP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1028176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14BAD54-33A1-9959-3F5B-AAFD2817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1192"/>
            <a:ext cx="10515600" cy="1325563"/>
          </a:xfrm>
        </p:spPr>
        <p:txBody>
          <a:bodyPr/>
          <a:lstStyle/>
          <a:p>
            <a:r>
              <a:rPr lang="fi-FI" b="1" dirty="0">
                <a:latin typeface="Aptos" panose="020B0004020202020204" pitchFamily="34" charset="0"/>
              </a:rPr>
              <a:t>Liukastumisista seuraavia vammoja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124223C-5F75-3396-BB73-A9C37E6C4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0488"/>
            <a:ext cx="1051560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i-FI" sz="1900" dirty="0">
                <a:latin typeface="Aptos"/>
              </a:rPr>
              <a:t>Useimmiten liukastumisesta seuraavia vammoja tulee alaraajoihin (38 %) tai yläraajoihin (25 %).</a:t>
            </a:r>
          </a:p>
          <a:p>
            <a:r>
              <a:rPr lang="fi-FI" sz="1900" dirty="0">
                <a:latin typeface="Aptos"/>
                <a:ea typeface="+mn-lt"/>
                <a:cs typeface="+mn-lt"/>
              </a:rPr>
              <a:t>Tyypillisiä liukastumisista seuraavia vammoja ovat luunmurtumat, venähdykset ja ruhjeet. Sairaalahoitoa vaativia liukastumisen aiheuttamia vammoja ovat yleensä erilaiset raajojen murtumat ja aivovammat. </a:t>
            </a:r>
          </a:p>
          <a:p>
            <a:r>
              <a:rPr lang="fi-FI" sz="1900" dirty="0">
                <a:latin typeface="Aptos"/>
                <a:ea typeface="+mn-lt"/>
                <a:cs typeface="+mn-lt"/>
              </a:rPr>
              <a:t>Vuonna 2024 hoitojaksoja liukastumisten vuoksi erikoissairaanhoidossa oli yhteensä yli 3500 ja käyntejä erikoissairaanhoidossa lähes 18 000. </a:t>
            </a:r>
          </a:p>
          <a:p>
            <a:r>
              <a:rPr lang="fi-FI" sz="1900" dirty="0">
                <a:latin typeface="Aptos"/>
                <a:ea typeface="+mn-lt"/>
                <a:cs typeface="+mn-lt"/>
              </a:rPr>
              <a:t>Liukastumisen seurauksena syntyvän ranteen tai nilkan murtuman taustasyynä voi olla iän tuoma luuston heikkeneminen, </a:t>
            </a:r>
            <a:r>
              <a:rPr lang="fi-FI" sz="1900" dirty="0" err="1">
                <a:latin typeface="Aptos"/>
                <a:ea typeface="+mn-lt"/>
                <a:cs typeface="+mn-lt"/>
              </a:rPr>
              <a:t>osteoporoottinen</a:t>
            </a:r>
            <a:r>
              <a:rPr lang="fi-FI" sz="1900" dirty="0">
                <a:latin typeface="Aptos"/>
                <a:ea typeface="+mn-lt"/>
                <a:cs typeface="+mn-lt"/>
              </a:rPr>
              <a:t> murtuma </a:t>
            </a:r>
            <a:r>
              <a:rPr lang="fi-FI" sz="2000" dirty="0">
                <a:latin typeface="Aptos"/>
                <a:ea typeface="+mn-lt"/>
                <a:cs typeface="+mn-lt"/>
              </a:rPr>
              <a:t>(erityisesti 50 vuotta täyttäneillä naisilla)</a:t>
            </a:r>
            <a:r>
              <a:rPr lang="fi-FI" sz="2400" dirty="0">
                <a:latin typeface="Calibri"/>
                <a:ea typeface="+mn-lt"/>
                <a:cs typeface="+mn-lt"/>
              </a:rPr>
              <a:t>.</a:t>
            </a:r>
            <a:r>
              <a:rPr lang="fi-FI" sz="1900" dirty="0">
                <a:latin typeface="Aptos"/>
                <a:ea typeface="+mn-lt"/>
                <a:cs typeface="+mn-lt"/>
              </a:rPr>
              <a:t> Murtumatilanteessa on tärkeää selvittää osteoporoosin mahdollisuus. </a:t>
            </a:r>
          </a:p>
          <a:p>
            <a:r>
              <a:rPr lang="fi-FI" sz="1900" dirty="0">
                <a:latin typeface="Aptos"/>
                <a:ea typeface="+mn-lt"/>
                <a:cs typeface="+mn-lt"/>
              </a:rPr>
              <a:t>Aivovammoista jopa 60 prosenttia syntyy kaatumisen seurauksena. Aivovamman jälkitila on noin 100 000 suomalaisella. Jälkitilalla tarkoitetaan vamman aiheuttamia pitkäaikaisia tai pysyviä oireita kuten voimakas väsymystä ja muistin häiriöitä. </a:t>
            </a:r>
          </a:p>
          <a:p>
            <a:r>
              <a:rPr lang="fi-FI" sz="2000" dirty="0"/>
              <a:t>Liukastumiset aiheuttavat yhteiskunnalle noin 1,4 miljardin euron vuosittaiset kustannukset hoidon, kuntoutuksen ja sairauspoissaolojen vuoksi. Lisäksi kaatumisista aiheutuu ihmisille kipua, huolta ja arjen hankaluuksia.</a:t>
            </a:r>
            <a:endParaRPr lang="fi-FI" sz="1900" dirty="0">
              <a:latin typeface="Aptos"/>
              <a:ea typeface="Calibri"/>
              <a:cs typeface="Calibri"/>
            </a:endParaRPr>
          </a:p>
          <a:p>
            <a:endParaRPr lang="fi-FI" sz="2400" dirty="0">
              <a:ea typeface="Calibri"/>
              <a:cs typeface="Calibri"/>
            </a:endParaRPr>
          </a:p>
          <a:p>
            <a:endParaRPr lang="fi-FI" sz="2400" dirty="0">
              <a:ea typeface="Calibri"/>
              <a:cs typeface="Calibri"/>
            </a:endParaRPr>
          </a:p>
          <a:p>
            <a:endParaRPr lang="fi-FI" sz="24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1434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0A808-D7CA-E5DA-511C-0661E0658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0507"/>
            <a:ext cx="10515600" cy="2856985"/>
          </a:xfrm>
        </p:spPr>
        <p:txBody>
          <a:bodyPr>
            <a:noAutofit/>
          </a:bodyPr>
          <a:lstStyle/>
          <a:p>
            <a:pPr algn="ctr"/>
            <a:r>
              <a:rPr lang="fi-FI" sz="3600" b="1" dirty="0">
                <a:latin typeface="Aptos Black" panose="020B0004020202020204" pitchFamily="34" charset="0"/>
                <a:ea typeface="Calibri Light"/>
                <a:cs typeface="Calibri Light"/>
              </a:rPr>
              <a:t>Keskustelkaa:</a:t>
            </a:r>
            <a:r>
              <a:rPr lang="fi-FI" sz="4800" b="1" dirty="0">
                <a:latin typeface="Aptos Black" panose="020B0004020202020204" pitchFamily="34" charset="0"/>
                <a:ea typeface="Calibri Light"/>
                <a:cs typeface="Calibri Light"/>
              </a:rPr>
              <a:t> </a:t>
            </a:r>
            <a:br>
              <a:rPr lang="fi-FI" sz="4800" b="1" dirty="0">
                <a:latin typeface="Aptos Black" panose="020B0004020202020204" pitchFamily="34" charset="0"/>
                <a:ea typeface="Calibri Light"/>
                <a:cs typeface="Calibri Light"/>
              </a:rPr>
            </a:br>
            <a:r>
              <a:rPr lang="fi-FI" sz="5000" b="1" dirty="0">
                <a:solidFill>
                  <a:srgbClr val="335CC0"/>
                </a:solidFill>
                <a:latin typeface="Aptos Black" panose="020B0004020202020204" pitchFamily="34" charset="0"/>
                <a:ea typeface="Calibri Light"/>
                <a:cs typeface="Calibri Light"/>
              </a:rPr>
              <a:t>Missä ja miten voi liukastua? </a:t>
            </a:r>
            <a:endParaRPr lang="en-US" sz="5000" b="1" dirty="0">
              <a:solidFill>
                <a:srgbClr val="335CC0"/>
              </a:solidFill>
              <a:latin typeface="Aptos Black" panose="020B0004020202020204" pitchFamily="34" charset="0"/>
              <a:ea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257679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395FF98-7115-EF4E-9C2C-024004E6B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>
                <a:latin typeface="Aptos" panose="020B0004020202020204" pitchFamily="34" charset="0"/>
                <a:ea typeface="Calibri Light"/>
                <a:cs typeface="Calibri Light"/>
              </a:rPr>
              <a:t>Ettei liukkaus yllätä</a:t>
            </a:r>
            <a:endParaRPr lang="fi-FI" b="1" dirty="0">
              <a:latin typeface="Aptos" panose="020B0004020202020204" pitchFamily="34" charset="0"/>
            </a:endParaRP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4B9DF69-4B83-7EF3-463C-25DA3DCC7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8180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 sz="1900" b="1" dirty="0">
                <a:latin typeface="Aptos ExtraBold" panose="020B0004020202020204" pitchFamily="34" charset="0"/>
                <a:ea typeface="+mn-lt"/>
                <a:cs typeface="+mn-lt"/>
              </a:rPr>
              <a:t>Erittäin liukas keli on, kun:</a:t>
            </a:r>
            <a:endParaRPr lang="fi-FI" sz="1900" b="1" dirty="0">
              <a:latin typeface="Aptos ExtraBold" panose="020B0004020202020204" pitchFamily="34" charset="0"/>
              <a:ea typeface="Calibri" panose="020F0502020204030204"/>
              <a:cs typeface="Calibri" panose="020F0502020204030204"/>
            </a:endParaRPr>
          </a:p>
          <a:p>
            <a:r>
              <a:rPr lang="fi-FI" sz="1900" dirty="0">
                <a:latin typeface="Aptos"/>
                <a:ea typeface="+mn-lt"/>
                <a:cs typeface="+mn-lt"/>
              </a:rPr>
              <a:t>jään päälle sataa lunta</a:t>
            </a:r>
            <a:endParaRPr lang="fi-FI" sz="1900" dirty="0">
              <a:latin typeface="Aptos"/>
            </a:endParaRPr>
          </a:p>
          <a:p>
            <a:r>
              <a:rPr lang="fi-FI" sz="1900" dirty="0">
                <a:latin typeface="Aptos"/>
                <a:ea typeface="+mn-lt"/>
                <a:cs typeface="+mn-lt"/>
              </a:rPr>
              <a:t>jään päälle sataa vettä tai jään päälle sulaa vesikerros</a:t>
            </a:r>
            <a:endParaRPr lang="fi-FI" sz="1900" dirty="0">
              <a:latin typeface="Aptos"/>
            </a:endParaRPr>
          </a:p>
          <a:p>
            <a:r>
              <a:rPr lang="fi-FI" sz="1900" dirty="0">
                <a:latin typeface="Aptos"/>
                <a:ea typeface="+mn-lt"/>
                <a:cs typeface="+mn-lt"/>
              </a:rPr>
              <a:t>lumi on </a:t>
            </a:r>
            <a:r>
              <a:rPr lang="fi-FI" sz="1900" dirty="0" err="1">
                <a:latin typeface="Aptos"/>
                <a:ea typeface="+mn-lt"/>
                <a:cs typeface="+mn-lt"/>
              </a:rPr>
              <a:t>tamppaantunut</a:t>
            </a:r>
            <a:r>
              <a:rPr lang="fi-FI" sz="1900" dirty="0">
                <a:latin typeface="Aptos"/>
                <a:ea typeface="+mn-lt"/>
                <a:cs typeface="+mn-lt"/>
              </a:rPr>
              <a:t> liukkaaksi runsaan lumisateen jälkeen, kun lämpötila on ollut nollassa tai vähän pakkasen puolella</a:t>
            </a:r>
            <a:endParaRPr lang="fi-FI" sz="1900" dirty="0">
              <a:latin typeface="Aptos"/>
            </a:endParaRPr>
          </a:p>
          <a:p>
            <a:r>
              <a:rPr lang="fi-FI" sz="1900" dirty="0">
                <a:latin typeface="Aptos"/>
                <a:ea typeface="+mn-lt"/>
                <a:cs typeface="+mn-lt"/>
              </a:rPr>
              <a:t>loska on jäätynyt liukkaaksi ja epätasaiseksi.</a:t>
            </a:r>
          </a:p>
          <a:p>
            <a:pPr marL="0" indent="0">
              <a:buNone/>
            </a:pPr>
            <a:endParaRPr lang="fi-FI" sz="1900" dirty="0">
              <a:latin typeface="Aptos"/>
            </a:endParaRPr>
          </a:p>
          <a:p>
            <a:pPr marL="0" indent="0">
              <a:buNone/>
            </a:pPr>
            <a:r>
              <a:rPr lang="fi-FI" sz="1900" b="1" dirty="0">
                <a:latin typeface="Aptos ExtraBold" panose="020B0004020202020204" pitchFamily="34" charset="0"/>
                <a:ea typeface="Calibri"/>
                <a:cs typeface="Calibri"/>
              </a:rPr>
              <a:t>Tarkista jalankulkusää: </a:t>
            </a:r>
            <a:r>
              <a:rPr lang="fi-FI" sz="1900" dirty="0">
                <a:latin typeface="Aptos"/>
                <a:ea typeface="+mn-lt"/>
                <a:cs typeface="+mn-lt"/>
                <a:hlinkClick r:id="rId2"/>
              </a:rPr>
              <a:t>https://www.ilmatieteenlaitos.fi/varoitukset</a:t>
            </a:r>
            <a:endParaRPr lang="fi-FI" sz="1900" dirty="0">
              <a:latin typeface="Aptos"/>
              <a:ea typeface="Calibri"/>
              <a:cs typeface="Calibri"/>
            </a:endParaRPr>
          </a:p>
          <a:p>
            <a:pPr marL="0" indent="0">
              <a:buNone/>
            </a:pPr>
            <a:endParaRPr lang="fi-FI" sz="19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9810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71CEC2-E935-DC12-0093-59D426DCC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83329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 sz="4000" b="1" dirty="0">
                <a:latin typeface="Aptos Black" panose="020B0004020202020204" pitchFamily="34" charset="0"/>
                <a:ea typeface="Calibri Light"/>
                <a:cs typeface="Calibri Light"/>
              </a:rPr>
              <a:t>                               Keskustelkaa: </a:t>
            </a:r>
          </a:p>
          <a:p>
            <a:pPr marL="0" indent="0">
              <a:buNone/>
            </a:pPr>
            <a:br>
              <a:rPr lang="fi-FI" sz="4000" b="1" dirty="0">
                <a:latin typeface="Aptos Black" panose="020B0004020202020204" pitchFamily="34" charset="0"/>
                <a:ea typeface="Calibri Light"/>
                <a:cs typeface="Calibri Light"/>
              </a:rPr>
            </a:br>
            <a:r>
              <a:rPr lang="fi-FI" sz="4000" b="1" dirty="0">
                <a:solidFill>
                  <a:srgbClr val="335CC0"/>
                </a:solidFill>
                <a:latin typeface="Aptos Black" panose="020B0004020202020204" pitchFamily="34" charset="0"/>
                <a:ea typeface="Calibri Light"/>
                <a:cs typeface="Calibri Light"/>
              </a:rPr>
              <a:t>Millä keinoilla voitte ehkäistä liukastumisia omassa arjessanne? </a:t>
            </a:r>
            <a:endParaRPr lang="en-US" sz="40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009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C7C7DB4-F8F7-5305-2755-5EA41AB1BBA2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975" y="2034648"/>
            <a:ext cx="5180044" cy="409021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33" name="Text Placeholder 3">
            <a:extLst>
              <a:ext uri="{FF2B5EF4-FFF2-40B4-BE49-F238E27FC236}">
                <a16:creationId xmlns:a16="http://schemas.microsoft.com/office/drawing/2014/main" id="{0E1045E0-B283-6DB2-7C02-4BE5E86DEB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25724" y="1834517"/>
            <a:ext cx="5544338" cy="4858229"/>
          </a:xfrm>
        </p:spPr>
        <p:txBody>
          <a:bodyPr vert="horz" lIns="91440" tIns="45720" rIns="91440" bIns="45720" rtlCol="0" anchor="t">
            <a:noAutofit/>
          </a:bodyPr>
          <a:lstStyle/>
          <a:p>
            <a:pPr lvl="0"/>
            <a: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  <a:t>Keskity kävelemiseen. </a:t>
            </a:r>
            <a:br>
              <a:rPr lang="fi-FI" b="1" dirty="0">
                <a:solidFill>
                  <a:srgbClr val="335CC0"/>
                </a:solidFill>
                <a:latin typeface="Aptos ExtraBold" panose="020B0004020202020204" pitchFamily="34" charset="0"/>
              </a:rPr>
            </a:br>
            <a:r>
              <a:rPr lang="fi-FI" sz="1400" dirty="0">
                <a:latin typeface="Aptos"/>
              </a:rPr>
              <a:t>Pidä katse eteenpäin ja vältä puhelimen käyttöä kävellessäsi. </a:t>
            </a:r>
            <a:br>
              <a:rPr lang="fi-FI" sz="1400" dirty="0">
                <a:latin typeface="Aptos"/>
              </a:rPr>
            </a:br>
            <a:r>
              <a:rPr lang="fi-FI" sz="1400" dirty="0">
                <a:latin typeface="Aptos"/>
              </a:rPr>
              <a:t>Se auttaa huomaamaan liukkaat kohdat ajoissa.</a:t>
            </a:r>
          </a:p>
          <a:p>
            <a:pPr lvl="0"/>
            <a: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  <a:t>Valitse kengät kelin mukaan. </a:t>
            </a:r>
            <a:br>
              <a:rPr lang="fi-FI" b="1" dirty="0">
                <a:solidFill>
                  <a:srgbClr val="335CC0"/>
                </a:solidFill>
                <a:latin typeface="Aptos ExtraBold" panose="020B0004020202020204" pitchFamily="34" charset="0"/>
              </a:rPr>
            </a:br>
            <a:r>
              <a:rPr lang="fi-FI" sz="1400" dirty="0">
                <a:latin typeface="Aptos"/>
              </a:rPr>
              <a:t>Panosta talvikenkiin, joissa on hyvä pito ja kuvioitu pohja. </a:t>
            </a:r>
          </a:p>
          <a:p>
            <a:pPr lvl="0"/>
            <a: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  <a:t>Käytä liukuesteitä. </a:t>
            </a:r>
            <a:br>
              <a:rPr lang="fi-FI" b="1" dirty="0">
                <a:solidFill>
                  <a:srgbClr val="335CC0"/>
                </a:solidFill>
                <a:latin typeface="Aptos ExtraBold" panose="020B0004020202020204" pitchFamily="34" charset="0"/>
              </a:rPr>
            </a:br>
            <a:r>
              <a:rPr lang="fi-FI" sz="1400" dirty="0">
                <a:latin typeface="Aptos"/>
              </a:rPr>
              <a:t>Hanki irrotettavat liukuesteet tai nastakengät erittäin</a:t>
            </a:r>
            <a:br>
              <a:rPr lang="fi-FI" sz="1400" dirty="0">
                <a:latin typeface="Aptos"/>
              </a:rPr>
            </a:br>
            <a:r>
              <a:rPr lang="fi-FI" sz="1400" dirty="0">
                <a:latin typeface="Aptos"/>
              </a:rPr>
              <a:t> liukkaille keleille.</a:t>
            </a:r>
          </a:p>
          <a:p>
            <a:pPr lvl="0"/>
            <a: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  <a:t>Huolehdi kunnostasi ja vireystilastasi. </a:t>
            </a:r>
            <a:b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</a:br>
            <a:r>
              <a:rPr lang="fi-FI" sz="1400" dirty="0">
                <a:latin typeface="Aptos"/>
              </a:rPr>
              <a:t>Hyvä tasapaino, lihaskunto ja keskittymiskyky auttavat reagoimaan yllättäviin tilanteisiin ja ehkäisevät murtumia. </a:t>
            </a:r>
          </a:p>
          <a:p>
            <a:pPr lvl="0"/>
            <a: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  <a:t>Tarkista jalankulkusää. </a:t>
            </a:r>
            <a:br>
              <a:rPr lang="fi-FI" b="1" dirty="0">
                <a:solidFill>
                  <a:srgbClr val="335CC0"/>
                </a:solidFill>
                <a:latin typeface="Aptos ExtraBold" panose="020B0004020202020204" pitchFamily="34" charset="0"/>
              </a:rPr>
            </a:br>
            <a:r>
              <a:rPr lang="fi-FI" sz="1400" dirty="0">
                <a:latin typeface="Aptos"/>
              </a:rPr>
              <a:t>Seuraa sääennusteita ja Ilmatieteen laitoksen jalankulkusäätä </a:t>
            </a:r>
            <a:br>
              <a:rPr lang="fi-FI" sz="1400" dirty="0">
                <a:latin typeface="Aptos"/>
              </a:rPr>
            </a:br>
            <a:r>
              <a:rPr lang="fi-FI" sz="1400" dirty="0">
                <a:latin typeface="Aptos"/>
              </a:rPr>
              <a:t>ennen ulos lähtöä.</a:t>
            </a:r>
          </a:p>
          <a:p>
            <a:pPr lvl="0"/>
            <a: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  <a:t>Varaa aikaa matkoihin. </a:t>
            </a:r>
            <a:b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</a:br>
            <a:r>
              <a:rPr lang="fi-FI" sz="1400" dirty="0">
                <a:latin typeface="Aptos"/>
              </a:rPr>
              <a:t>Vältä kiirettä ja ennakoi liikkumiseen tarvittavaa aikaa talvisäällä.</a:t>
            </a:r>
          </a:p>
          <a:p>
            <a:pPr lvl="0"/>
            <a: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  <a:t>Anna palautetta kunnossapidosta. </a:t>
            </a:r>
            <a:b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</a:br>
            <a:r>
              <a:rPr lang="fi-FI" sz="1400" dirty="0">
                <a:latin typeface="Aptos"/>
              </a:rPr>
              <a:t>Ilmoita kunnossapitoon tai kiinteistöhuoltoon auraamattomista </a:t>
            </a:r>
            <a:br>
              <a:rPr lang="fi-FI" sz="1400" dirty="0">
                <a:latin typeface="Aptos"/>
              </a:rPr>
            </a:br>
            <a:r>
              <a:rPr lang="fi-FI" sz="1400" dirty="0">
                <a:latin typeface="Aptos"/>
              </a:rPr>
              <a:t>tai hiekoittamattomista kulkureiteistä.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76F64E-AEE4-FEA5-8D46-2575CA56F4B2}"/>
              </a:ext>
            </a:extLst>
          </p:cNvPr>
          <p:cNvSpPr txBox="1"/>
          <p:nvPr/>
        </p:nvSpPr>
        <p:spPr>
          <a:xfrm>
            <a:off x="6464975" y="6304002"/>
            <a:ext cx="6096000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latin typeface="Aptos"/>
                <a:ea typeface="Open Sans"/>
                <a:cs typeface="Open Sans"/>
              </a:rPr>
              <a:t>Kuva: Mikko </a:t>
            </a:r>
            <a:r>
              <a:rPr lang="en-US" sz="1200" dirty="0" err="1">
                <a:latin typeface="Aptos"/>
                <a:ea typeface="Open Sans"/>
                <a:cs typeface="Open Sans"/>
              </a:rPr>
              <a:t>Vähäniitty</a:t>
            </a:r>
            <a:r>
              <a:rPr lang="en-US" sz="1200" dirty="0">
                <a:latin typeface="Aptos"/>
                <a:ea typeface="Open Sans"/>
                <a:cs typeface="Open Sans"/>
              </a:rPr>
              <a:t> / </a:t>
            </a:r>
            <a:r>
              <a:rPr lang="en-US" sz="1200" dirty="0" err="1">
                <a:latin typeface="Aptos"/>
                <a:ea typeface="Open Sans"/>
                <a:cs typeface="Open Sans"/>
              </a:rPr>
              <a:t>Suomen</a:t>
            </a:r>
            <a:r>
              <a:rPr lang="en-US" sz="1200" dirty="0">
                <a:latin typeface="Aptos"/>
                <a:ea typeface="Open Sans"/>
                <a:cs typeface="Open Sans"/>
              </a:rPr>
              <a:t> </a:t>
            </a:r>
            <a:r>
              <a:rPr lang="en-US" sz="1200" dirty="0" err="1">
                <a:latin typeface="Aptos"/>
                <a:ea typeface="Open Sans"/>
                <a:cs typeface="Open Sans"/>
              </a:rPr>
              <a:t>Punainen</a:t>
            </a:r>
            <a:r>
              <a:rPr lang="en-US" sz="1200" dirty="0">
                <a:latin typeface="Aptos"/>
                <a:ea typeface="Open Sans"/>
                <a:cs typeface="Open Sans"/>
              </a:rPr>
              <a:t> </a:t>
            </a:r>
            <a:r>
              <a:rPr lang="en-US" sz="1200" dirty="0" err="1">
                <a:latin typeface="Aptos"/>
                <a:ea typeface="Open Sans"/>
                <a:cs typeface="Open Sans"/>
              </a:rPr>
              <a:t>Risti</a:t>
            </a:r>
            <a:endParaRPr lang="en-US" sz="1200" dirty="0">
              <a:latin typeface="Aptos"/>
            </a:endParaRPr>
          </a:p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F202AD9-8953-483D-C00B-CFF09C05B1FF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4400" b="1" dirty="0">
                <a:latin typeface="Aptos"/>
              </a:rPr>
              <a:t>7 askelta pystyssä pysymiseen </a:t>
            </a:r>
          </a:p>
          <a:p>
            <a:r>
              <a:rPr lang="fi-FI" b="1" dirty="0">
                <a:latin typeface="Aptos"/>
              </a:rPr>
              <a:t>– muista nämä arjessasi:</a:t>
            </a:r>
            <a:endParaRPr lang="en-US" b="1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315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858</Words>
  <Application>Microsoft Office PowerPoint</Application>
  <PresentationFormat>Widescreen</PresentationFormat>
  <Paragraphs>84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Abadi</vt:lpstr>
      <vt:lpstr>Aptos</vt:lpstr>
      <vt:lpstr>Aptos Black</vt:lpstr>
      <vt:lpstr>Aptos ExtraBold</vt:lpstr>
      <vt:lpstr>Aptos SemiBold</vt:lpstr>
      <vt:lpstr>Arial</vt:lpstr>
      <vt:lpstr>Calibri</vt:lpstr>
      <vt:lpstr>Calibri Light</vt:lpstr>
      <vt:lpstr>Courier New</vt:lpstr>
      <vt:lpstr>Office-teema</vt:lpstr>
      <vt:lpstr>Pysy pystyssä -kampanja </vt:lpstr>
      <vt:lpstr>Turvallisuustuokion sisältö</vt:lpstr>
      <vt:lpstr>Taustaa liukastumistapaturmista</vt:lpstr>
      <vt:lpstr>Liukastumisiin vaikuttavia tekijöitä</vt:lpstr>
      <vt:lpstr>Liukastumisista seuraavia vammoja</vt:lpstr>
      <vt:lpstr>Keskustelkaa:  Missä ja miten voi liukastua? </vt:lpstr>
      <vt:lpstr>Ettei liukkaus yllätä</vt:lpstr>
      <vt:lpstr>PowerPoint Presentation</vt:lpstr>
      <vt:lpstr>PowerPoint Presentation</vt:lpstr>
      <vt:lpstr>Pitoa jalankulkuun - minkä sinä valitset? Katso video YouTubesta </vt:lpstr>
      <vt:lpstr>Tasapainoharjoitteet - tehkää yksi tai kaikki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Pysy Pystyssä</dc:title>
  <dc:creator/>
  <cp:lastModifiedBy/>
  <cp:revision>1</cp:revision>
  <dcterms:created xsi:type="dcterms:W3CDTF">2025-12-08T08:56:26Z</dcterms:created>
  <dcterms:modified xsi:type="dcterms:W3CDTF">2025-12-17T13:43:45Z</dcterms:modified>
</cp:coreProperties>
</file>